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sldIdLst>
    <p:sldId id="256" r:id="rId2"/>
    <p:sldId id="262" r:id="rId3"/>
    <p:sldId id="257" r:id="rId4"/>
    <p:sldId id="258" r:id="rId5"/>
    <p:sldId id="274" r:id="rId6"/>
    <p:sldId id="260" r:id="rId7"/>
    <p:sldId id="296" r:id="rId8"/>
    <p:sldId id="261" r:id="rId9"/>
    <p:sldId id="264" r:id="rId10"/>
    <p:sldId id="273" r:id="rId11"/>
    <p:sldId id="294" r:id="rId12"/>
    <p:sldId id="279" r:id="rId13"/>
    <p:sldId id="272" r:id="rId14"/>
    <p:sldId id="293" r:id="rId15"/>
    <p:sldId id="276" r:id="rId16"/>
    <p:sldId id="290" r:id="rId17"/>
    <p:sldId id="297" r:id="rId18"/>
    <p:sldId id="298" r:id="rId19"/>
    <p:sldId id="299" r:id="rId20"/>
    <p:sldId id="305" r:id="rId21"/>
    <p:sldId id="307" r:id="rId22"/>
    <p:sldId id="308" r:id="rId23"/>
    <p:sldId id="306" r:id="rId24"/>
    <p:sldId id="278" r:id="rId25"/>
    <p:sldId id="281" r:id="rId26"/>
    <p:sldId id="282" r:id="rId27"/>
    <p:sldId id="283" r:id="rId28"/>
    <p:sldId id="289" r:id="rId29"/>
    <p:sldId id="284" r:id="rId30"/>
    <p:sldId id="286" r:id="rId31"/>
    <p:sldId id="287" r:id="rId32"/>
    <p:sldId id="288" r:id="rId33"/>
    <p:sldId id="291" r:id="rId34"/>
    <p:sldId id="30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D8902-F67B-42AD-BF80-862094BB00BF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42919-DE12-45DC-AE96-8BA044099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36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yaygin.meb.gov.t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bbis.meb.gov.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3219450"/>
            <a:ext cx="9144000" cy="720080"/>
          </a:xfrm>
        </p:spPr>
        <p:txBody>
          <a:bodyPr/>
          <a:lstStyle/>
          <a:p>
            <a:pPr algn="ctr"/>
            <a:r>
              <a:rPr lang="tr-TR" sz="4000" b="1" dirty="0" smtClean="0">
                <a:solidFill>
                  <a:srgbClr val="002060"/>
                </a:solidFill>
                <a:latin typeface="+mn-lt"/>
              </a:rPr>
              <a:t>Karacabey İlçe Milli Eğitim Müdürlüğü</a:t>
            </a:r>
            <a:endParaRPr lang="tr-T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624736" cy="1440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tr-TR" dirty="0" smtClean="0"/>
              <a:t>                 </a:t>
            </a:r>
            <a:r>
              <a:rPr lang="tr-TR" sz="9600" b="1" dirty="0" smtClean="0">
                <a:solidFill>
                  <a:srgbClr val="C00000"/>
                </a:solidFill>
              </a:rPr>
              <a:t>2016-2017 Eğitim-Öğretim Yılı</a:t>
            </a:r>
          </a:p>
          <a:p>
            <a:pPr algn="ctr"/>
            <a:endParaRPr lang="tr-TR" sz="9600" b="1" dirty="0" smtClean="0">
              <a:solidFill>
                <a:srgbClr val="C00000"/>
              </a:solidFill>
            </a:endParaRPr>
          </a:p>
          <a:p>
            <a:pPr algn="ctr"/>
            <a:r>
              <a:rPr lang="tr-TR" sz="9600" b="1" dirty="0" smtClean="0">
                <a:solidFill>
                  <a:srgbClr val="C00000"/>
                </a:solidFill>
              </a:rPr>
              <a:t>          E-OKUL ve MEİS Modülü Bilgi Girişleri </a:t>
            </a:r>
            <a:endParaRPr lang="tr-TR" sz="9600" b="1" dirty="0">
              <a:solidFill>
                <a:srgbClr val="C00000"/>
              </a:solidFill>
            </a:endParaRP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1" y="0"/>
            <a:ext cx="8749297" cy="31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441195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¸</a:t>
            </a:r>
          </a:p>
        </p:txBody>
      </p:sp>
    </p:spTree>
    <p:extLst>
      <p:ext uri="{BB962C8B-B14F-4D97-AF65-F5344CB8AC3E}">
        <p14:creationId xmlns:p14="http://schemas.microsoft.com/office/powerpoint/2010/main" val="2343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548680"/>
            <a:ext cx="755022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600" dirty="0" smtClean="0">
              <a:solidFill>
                <a:srgbClr val="002060"/>
              </a:solidFill>
            </a:endParaRPr>
          </a:p>
          <a:p>
            <a:r>
              <a:rPr lang="tr-TR" sz="1800" dirty="0" smtClean="0">
                <a:solidFill>
                  <a:srgbClr val="002060"/>
                </a:solidFill>
              </a:rPr>
              <a:t>E-OKUL’ dan bilgi girişlerini tamamlayan resmi-özel tüm kurumlarımız </a:t>
            </a:r>
            <a:r>
              <a:rPr lang="tr-TR" altLang="tr-TR" sz="1800" b="1" dirty="0">
                <a:solidFill>
                  <a:schemeClr val="accent1"/>
                </a:solidFill>
              </a:rPr>
              <a:t>Bina bilgileri </a:t>
            </a:r>
            <a:r>
              <a:rPr lang="tr-TR" altLang="tr-TR" sz="1800" b="1" dirty="0" smtClean="0">
                <a:solidFill>
                  <a:schemeClr val="accent1"/>
                </a:solidFill>
              </a:rPr>
              <a:t> </a:t>
            </a:r>
            <a:r>
              <a:rPr lang="tr-TR" altLang="tr-TR" sz="1800" b="1" dirty="0" smtClean="0">
                <a:solidFill>
                  <a:srgbClr val="002060"/>
                </a:solidFill>
              </a:rPr>
              <a:t>ve </a:t>
            </a:r>
            <a:r>
              <a:rPr lang="tr-TR" sz="1800" b="1" dirty="0" smtClean="0">
                <a:solidFill>
                  <a:schemeClr val="accent1"/>
                </a:solidFill>
              </a:rPr>
              <a:t>Eğitim Olanakları </a:t>
            </a:r>
            <a:r>
              <a:rPr lang="tr-TR" sz="1800" dirty="0" smtClean="0">
                <a:solidFill>
                  <a:srgbClr val="002060"/>
                </a:solidFill>
              </a:rPr>
              <a:t>veri girişlerini yapmak üzere MEİS Modülüne gireceklerdir.</a:t>
            </a: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r>
              <a:rPr lang="tr-TR" sz="1800" dirty="0" smtClean="0">
                <a:solidFill>
                  <a:srgbClr val="002060"/>
                </a:solidFill>
              </a:rPr>
              <a:t>Öğretmen bilgileri ekranlarına </a:t>
            </a:r>
            <a:r>
              <a:rPr lang="tr-TR" sz="1800" dirty="0">
                <a:solidFill>
                  <a:srgbClr val="002060"/>
                </a:solidFill>
              </a:rPr>
              <a:t>Özel Öğretim Kurumları Genel Müdürlüğü’ne bağlı tüm </a:t>
            </a:r>
            <a:r>
              <a:rPr lang="tr-TR" sz="1800" dirty="0" smtClean="0">
                <a:solidFill>
                  <a:srgbClr val="002060"/>
                </a:solidFill>
              </a:rPr>
              <a:t>kurumlar, kursiyer bilgileri ekranlarına sadece Özel Öğretim Kursu, Özel Motorlu Taşıt Sürücüleri </a:t>
            </a:r>
            <a:r>
              <a:rPr lang="tr-TR" sz="1800" dirty="0">
                <a:solidFill>
                  <a:srgbClr val="002060"/>
                </a:solidFill>
              </a:rPr>
              <a:t>Kursu ve Özel </a:t>
            </a:r>
            <a:r>
              <a:rPr lang="tr-TR" sz="1800" dirty="0" smtClean="0">
                <a:solidFill>
                  <a:srgbClr val="002060"/>
                </a:solidFill>
              </a:rPr>
              <a:t>Muhtelif Kurslar bilgi girişi yapacaklardır</a:t>
            </a:r>
            <a:r>
              <a:rPr lang="tr-TR" sz="1800" dirty="0" smtClean="0"/>
              <a:t>. </a:t>
            </a:r>
            <a:r>
              <a:rPr lang="tr-TR" sz="1800" dirty="0" smtClean="0">
                <a:solidFill>
                  <a:srgbClr val="002060"/>
                </a:solidFill>
              </a:rPr>
              <a:t>Tüm kurumlarda olduğu gibi Eğitim Olanakları </a:t>
            </a:r>
            <a:r>
              <a:rPr lang="tr-TR" sz="1800" dirty="0">
                <a:solidFill>
                  <a:srgbClr val="002060"/>
                </a:solidFill>
              </a:rPr>
              <a:t>bilgilerini </a:t>
            </a:r>
            <a:r>
              <a:rPr lang="tr-TR" sz="1800" b="1" dirty="0">
                <a:solidFill>
                  <a:schemeClr val="accent1"/>
                </a:solidFill>
              </a:rPr>
              <a:t>MEİS</a:t>
            </a:r>
            <a:r>
              <a:rPr lang="tr-TR" sz="1800" dirty="0">
                <a:solidFill>
                  <a:srgbClr val="002060"/>
                </a:solidFill>
              </a:rPr>
              <a:t>  Modülünden yapacaklardır</a:t>
            </a:r>
            <a:r>
              <a:rPr lang="tr-TR" sz="1800" dirty="0" smtClean="0">
                <a:solidFill>
                  <a:srgbClr val="002060"/>
                </a:solidFill>
              </a:rPr>
              <a:t>.</a:t>
            </a:r>
            <a:endParaRPr lang="tr-TR" sz="1800" dirty="0">
              <a:solidFill>
                <a:srgbClr val="002060"/>
              </a:solidFill>
            </a:endParaRPr>
          </a:p>
          <a:p>
            <a:pPr marL="0" indent="0" algn="just">
              <a:buNone/>
              <a:defRPr/>
            </a:pPr>
            <a:endParaRPr lang="tr-TR" sz="160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endParaRPr lang="tr-TR" sz="16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tr-TR" sz="1800" dirty="0">
                <a:solidFill>
                  <a:srgbClr val="002060"/>
                </a:solidFill>
              </a:rPr>
              <a:t>Yaygın Eğitim kapsamındaki Mesleki Eğitim Merkezi, Halk Eğitim Merkezi, Pratik Kız Sanat Okulu, Olgunlaşma Enstitüleri ; kursiyer, personel, bina bilgi girişlerini </a:t>
            </a:r>
            <a:r>
              <a:rPr lang="tr-TR" sz="1800" dirty="0">
                <a:solidFill>
                  <a:srgbClr val="C00000"/>
                </a:solidFill>
                <a:hlinkClick r:id="rId2"/>
              </a:rPr>
              <a:t>http://eyaygin.meb.gov.tr</a:t>
            </a:r>
            <a:r>
              <a:rPr lang="tr-TR" sz="1800" dirty="0">
                <a:solidFill>
                  <a:srgbClr val="C00000"/>
                </a:solidFill>
              </a:rPr>
              <a:t> </a:t>
            </a:r>
            <a:r>
              <a:rPr lang="tr-TR" sz="1800" dirty="0">
                <a:solidFill>
                  <a:srgbClr val="002060"/>
                </a:solidFill>
              </a:rPr>
              <a:t>adresindeki e-Yaygın Modülünden, eğitim olanakları bilgi girişini ise önceki yıllarda olduğu gibi </a:t>
            </a:r>
            <a:r>
              <a:rPr lang="tr-TR" sz="1800" b="1" dirty="0">
                <a:solidFill>
                  <a:schemeClr val="accent1"/>
                </a:solidFill>
              </a:rPr>
              <a:t>MEİS</a:t>
            </a:r>
            <a:r>
              <a:rPr lang="tr-TR" sz="1800" dirty="0">
                <a:solidFill>
                  <a:srgbClr val="002060"/>
                </a:solidFill>
              </a:rPr>
              <a:t> Modülü üzerinden yapacaklardır</a:t>
            </a:r>
            <a:r>
              <a:rPr lang="tr-TR" sz="18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tr-TR" sz="18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tr-TR" sz="1800" dirty="0">
                <a:solidFill>
                  <a:srgbClr val="002060"/>
                </a:solidFill>
              </a:rPr>
              <a:t>Pansiyonlu okullarla ilgili bilgi girişleri; pansiyon açma, kapama, kapasite artırımı ve pansiyon türü değişikliği gibi işlemler </a:t>
            </a:r>
            <a:r>
              <a:rPr lang="tr-TR" sz="1800" u="sng" dirty="0">
                <a:solidFill>
                  <a:srgbClr val="002060"/>
                </a:solidFill>
              </a:rPr>
              <a:t>Bakanlık tarafından yapılmaktadır</a:t>
            </a:r>
            <a:r>
              <a:rPr lang="tr-TR" sz="1800" u="sng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tr-TR" sz="1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tr-TR" sz="1800" dirty="0">
                <a:solidFill>
                  <a:srgbClr val="002060"/>
                </a:solidFill>
              </a:rPr>
              <a:t>Yatılı Öğrenci Ekleme işlemi, Öğrencinin pansiyonunda kaldığı okul müdürü  tarafından </a:t>
            </a:r>
            <a:r>
              <a:rPr lang="tr-TR" sz="1800" b="1" dirty="0">
                <a:solidFill>
                  <a:schemeClr val="accent1"/>
                </a:solidFill>
              </a:rPr>
              <a:t>e-okul</a:t>
            </a:r>
            <a:r>
              <a:rPr lang="tr-TR" sz="1800" dirty="0">
                <a:solidFill>
                  <a:srgbClr val="002060"/>
                </a:solidFill>
              </a:rPr>
              <a:t> Modülünden Kurum İşlemleri/Bilgi Giriş İşlemleri/Yatılı Öğrenci Bilgileri  bölümünden yapılacaktır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928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55576" y="548680"/>
            <a:ext cx="75233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002060"/>
                </a:solidFill>
              </a:rPr>
              <a:t>Yaygın eğitim kapsamındaki Özel Özel Eğitim Okullarının rehabilitasyon birimleriyle özel eğitim ve rehabilitasyon merkezlerinde kayıt olan bireylerin kursiyer bilgileri ve kursiyerlerin öğrenim durumları </a:t>
            </a:r>
            <a:r>
              <a:rPr lang="tr-TR" u="sng" dirty="0">
                <a:solidFill>
                  <a:srgbClr val="002060"/>
                </a:solidFill>
                <a:hlinkClick r:id="rId2"/>
              </a:rPr>
              <a:t>http://mebbis.meb.gov.tr</a:t>
            </a:r>
            <a:r>
              <a:rPr lang="tr-TR" dirty="0">
                <a:solidFill>
                  <a:srgbClr val="002060"/>
                </a:solidFill>
              </a:rPr>
              <a:t> adresindeki Özürlü Birey Modülündeki öğrenim bilgisi giriş ekranı kullanılarak girilecektir. Bina bilgileri, eğitim olanakları ve personel durumu bilgileri ise MEİS Modülünden </a:t>
            </a:r>
            <a:r>
              <a:rPr lang="tr-TR" dirty="0" smtClean="0">
                <a:solidFill>
                  <a:srgbClr val="002060"/>
                </a:solidFill>
              </a:rPr>
              <a:t>girilecektir.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tr-TR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Öğretmenevi</a:t>
            </a:r>
            <a:r>
              <a:rPr lang="tr-TR" dirty="0">
                <a:solidFill>
                  <a:srgbClr val="002060"/>
                </a:solidFill>
              </a:rPr>
              <a:t>, öğretmenevi ve akşam sanat okulu, eğitim merkezi ve sosyal tesisler yatak kapasitelerini MEİS Modülünde bina bilgileri içerisindeki bina kullanım </a:t>
            </a:r>
            <a:r>
              <a:rPr lang="tr-TR" dirty="0" smtClean="0">
                <a:solidFill>
                  <a:srgbClr val="002060"/>
                </a:solidFill>
              </a:rPr>
              <a:t>ekranından yapacaklardır.</a:t>
            </a:r>
          </a:p>
          <a:p>
            <a:pPr algn="just">
              <a:defRPr/>
            </a:pPr>
            <a:endParaRPr lang="tr-TR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e-Okul </a:t>
            </a:r>
            <a:r>
              <a:rPr lang="tr-TR" dirty="0">
                <a:solidFill>
                  <a:srgbClr val="002060"/>
                </a:solidFill>
              </a:rPr>
              <a:t>Modülünde; taşımalı eğitime tabi öğrenci, birleştirilmiş sınıflarda okuyan öğrenci ve kaynaştırma eğitimine tabi öğrenci bilgilerinin özür grupları ile birlikte eksiksiz olarak tanımlamalarının yapılması </a:t>
            </a:r>
            <a:r>
              <a:rPr lang="tr-TR" dirty="0" smtClean="0">
                <a:solidFill>
                  <a:srgbClr val="002060"/>
                </a:solidFill>
              </a:rPr>
              <a:t>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5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63688" y="2708920"/>
            <a:ext cx="5310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MEİS Modülünden Güncelleme </a:t>
            </a:r>
            <a:endParaRPr lang="tr-TR" sz="2800" b="1" dirty="0">
              <a:solidFill>
                <a:srgbClr val="002060"/>
              </a:solidFill>
            </a:endParaRPr>
          </a:p>
          <a:p>
            <a:endParaRPr lang="tr-TR" sz="2800" b="1" dirty="0">
              <a:solidFill>
                <a:srgbClr val="002060"/>
              </a:solidFill>
            </a:endParaRPr>
          </a:p>
          <a:p>
            <a:r>
              <a:rPr lang="tr-TR" sz="2800" b="1" dirty="0">
                <a:solidFill>
                  <a:srgbClr val="002060"/>
                </a:solidFill>
              </a:rPr>
              <a:t>  </a:t>
            </a:r>
            <a:r>
              <a:rPr lang="tr-TR" sz="2800" b="1" dirty="0" smtClean="0">
                <a:solidFill>
                  <a:srgbClr val="002060"/>
                </a:solidFill>
              </a:rPr>
              <a:t>Yapılacak </a:t>
            </a:r>
            <a:r>
              <a:rPr lang="tr-TR" sz="2800" b="1" dirty="0">
                <a:solidFill>
                  <a:srgbClr val="002060"/>
                </a:solidFill>
              </a:rPr>
              <a:t>Menüler;</a:t>
            </a:r>
          </a:p>
        </p:txBody>
      </p:sp>
    </p:spTree>
    <p:extLst>
      <p:ext uri="{BB962C8B-B14F-4D97-AF65-F5344CB8AC3E}">
        <p14:creationId xmlns:p14="http://schemas.microsoft.com/office/powerpoint/2010/main" val="23195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4975448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Her kurum, kullanıcı adı ve şifresini girdiğinde Kurum </a:t>
            </a:r>
          </a:p>
          <a:p>
            <a:endParaRPr 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2060"/>
                </a:solidFill>
              </a:rPr>
              <a:t>   Genel Bilgileri menüsü altındaki ilgili ekranları ve  bağlı 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2060"/>
                </a:solidFill>
              </a:rPr>
              <a:t>    olduğu genel müdürlük altındaki kurum genel bilgileri </a:t>
            </a: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2060"/>
                </a:solidFill>
              </a:rPr>
              <a:t>    ekranlarına bilgi girişlerini yapacaklardır. </a:t>
            </a: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002060"/>
                </a:solidFill>
              </a:rPr>
              <a:t>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51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statistik 1 yeni paylaşım\EKRAN\Meis\meis-01 dönem seç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7" y="908720"/>
            <a:ext cx="8280920" cy="57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l Ok 3"/>
          <p:cNvSpPr/>
          <p:nvPr/>
        </p:nvSpPr>
        <p:spPr>
          <a:xfrm>
            <a:off x="2306693" y="2564904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ol Ok 4"/>
          <p:cNvSpPr/>
          <p:nvPr/>
        </p:nvSpPr>
        <p:spPr>
          <a:xfrm>
            <a:off x="6024736" y="3630100"/>
            <a:ext cx="374833" cy="144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İşlem 5"/>
          <p:cNvSpPr/>
          <p:nvPr/>
        </p:nvSpPr>
        <p:spPr>
          <a:xfrm>
            <a:off x="4744622" y="1484784"/>
            <a:ext cx="1872208" cy="432048"/>
          </a:xfrm>
          <a:prstGeom prst="flowChartProcess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732240" y="1377642"/>
            <a:ext cx="15841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t</a:t>
            </a:r>
            <a:r>
              <a:rPr lang="tr-TR" dirty="0" smtClean="0">
                <a:solidFill>
                  <a:srgbClr val="C00000"/>
                </a:solidFill>
              </a:rPr>
              <a:t>arih güncel olmalıdır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66733" y="392132"/>
            <a:ext cx="4137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</a:t>
            </a:r>
            <a:r>
              <a:rPr lang="tr-TR" sz="2200" dirty="0" smtClean="0"/>
              <a:t>DÖNEM SEÇİMİ EKRANI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6114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67744" y="4046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ÖRNEK KURUM DURUM RAPORU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59768"/>
            <a:ext cx="88677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907704" y="3789040"/>
            <a:ext cx="7139582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tr-TR" sz="1400" dirty="0" smtClean="0">
                <a:solidFill>
                  <a:srgbClr val="002060"/>
                </a:solidFill>
              </a:rPr>
              <a:t>Resmi </a:t>
            </a:r>
            <a:r>
              <a:rPr lang="tr-TR" sz="1400" dirty="0">
                <a:solidFill>
                  <a:srgbClr val="002060"/>
                </a:solidFill>
              </a:rPr>
              <a:t>ve Özel Okul ve Kurumlarımız Durum ve Onay Menüsü altında Kurum Durum </a:t>
            </a:r>
            <a:r>
              <a:rPr lang="tr-TR" sz="1400" dirty="0" smtClean="0">
                <a:solidFill>
                  <a:srgbClr val="002060"/>
                </a:solidFill>
              </a:rPr>
              <a:t>  </a:t>
            </a:r>
          </a:p>
          <a:p>
            <a:pPr algn="just"/>
            <a:r>
              <a:rPr lang="tr-TR" sz="1400" dirty="0" smtClean="0">
                <a:solidFill>
                  <a:srgbClr val="002060"/>
                </a:solidFill>
              </a:rPr>
              <a:t>      Raporuna    </a:t>
            </a:r>
            <a:r>
              <a:rPr lang="tr-TR" sz="1400" dirty="0">
                <a:solidFill>
                  <a:srgbClr val="002060"/>
                </a:solidFill>
              </a:rPr>
              <a:t>tıklayarak Bilgi Girişi yapmaları gereken bölümleri görebilirler.</a:t>
            </a:r>
          </a:p>
          <a:p>
            <a:pPr algn="just"/>
            <a:r>
              <a:rPr lang="tr-TR" sz="1400" dirty="0">
                <a:solidFill>
                  <a:srgbClr val="002060"/>
                </a:solidFill>
              </a:rPr>
              <a:t>  </a:t>
            </a:r>
            <a:r>
              <a:rPr lang="tr-TR" sz="1400" dirty="0" smtClean="0">
                <a:solidFill>
                  <a:srgbClr val="002060"/>
                </a:solidFill>
              </a:rPr>
              <a:t>    Kurum </a:t>
            </a:r>
            <a:r>
              <a:rPr lang="tr-TR" sz="1400" dirty="0">
                <a:solidFill>
                  <a:srgbClr val="002060"/>
                </a:solidFill>
              </a:rPr>
              <a:t>Durum Raporunda Bilgi girişi yapması gereken hiç bölüm bulunmayan </a:t>
            </a:r>
            <a:endParaRPr lang="tr-TR" sz="1400" dirty="0" smtClean="0">
              <a:solidFill>
                <a:srgbClr val="002060"/>
              </a:solidFill>
            </a:endParaRPr>
          </a:p>
          <a:p>
            <a:pPr algn="just"/>
            <a:r>
              <a:rPr lang="tr-TR" sz="1400" dirty="0">
                <a:solidFill>
                  <a:srgbClr val="002060"/>
                </a:solidFill>
              </a:rPr>
              <a:t> </a:t>
            </a:r>
            <a:r>
              <a:rPr lang="tr-TR" sz="1400" dirty="0" smtClean="0">
                <a:solidFill>
                  <a:srgbClr val="002060"/>
                </a:solidFill>
              </a:rPr>
              <a:t>     okullarımız </a:t>
            </a:r>
            <a:r>
              <a:rPr lang="tr-TR" sz="1400" dirty="0">
                <a:solidFill>
                  <a:srgbClr val="002060"/>
                </a:solidFill>
              </a:rPr>
              <a:t>Eğitim Olanakları Menüsünden Kurumları içerisinde Kütüphaneleri mevcut </a:t>
            </a:r>
            <a:endParaRPr lang="tr-TR" sz="1400" dirty="0" smtClean="0">
              <a:solidFill>
                <a:srgbClr val="002060"/>
              </a:solidFill>
            </a:endParaRPr>
          </a:p>
          <a:p>
            <a:pPr algn="just"/>
            <a:r>
              <a:rPr lang="tr-TR" sz="1400" dirty="0">
                <a:solidFill>
                  <a:srgbClr val="002060"/>
                </a:solidFill>
              </a:rPr>
              <a:t> </a:t>
            </a:r>
            <a:r>
              <a:rPr lang="tr-TR" sz="1400" dirty="0" smtClean="0">
                <a:solidFill>
                  <a:srgbClr val="002060"/>
                </a:solidFill>
              </a:rPr>
              <a:t>     ise </a:t>
            </a:r>
            <a:r>
              <a:rPr lang="tr-TR" sz="1400" dirty="0">
                <a:solidFill>
                  <a:srgbClr val="002060"/>
                </a:solidFill>
              </a:rPr>
              <a:t>Kütüphane bilgilerini ve Bilişim ve İnternet Çevre Birimleri Menüsünü doldurup </a:t>
            </a:r>
            <a:endParaRPr lang="tr-TR" sz="1400" dirty="0" smtClean="0">
              <a:solidFill>
                <a:srgbClr val="002060"/>
              </a:solidFill>
            </a:endParaRPr>
          </a:p>
          <a:p>
            <a:pPr algn="just"/>
            <a:r>
              <a:rPr lang="tr-TR" sz="1400" dirty="0">
                <a:solidFill>
                  <a:srgbClr val="002060"/>
                </a:solidFill>
              </a:rPr>
              <a:t> </a:t>
            </a:r>
            <a:r>
              <a:rPr lang="tr-TR" sz="1400" dirty="0" smtClean="0">
                <a:solidFill>
                  <a:srgbClr val="002060"/>
                </a:solidFill>
              </a:rPr>
              <a:t>     kaydetmelidir</a:t>
            </a:r>
            <a:r>
              <a:rPr lang="tr-TR" sz="1400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tr-TR" sz="1400" dirty="0" smtClean="0">
                <a:solidFill>
                  <a:srgbClr val="002060"/>
                </a:solidFill>
              </a:rPr>
              <a:t>Kurum </a:t>
            </a:r>
            <a:r>
              <a:rPr lang="tr-TR" sz="1400" dirty="0">
                <a:solidFill>
                  <a:srgbClr val="002060"/>
                </a:solidFill>
              </a:rPr>
              <a:t>Durum Raporunda şekilde görüldüğü gibi kurumun bilgi girişi yapması gereken </a:t>
            </a:r>
            <a:r>
              <a:rPr lang="tr-TR" sz="1400" dirty="0" smtClean="0">
                <a:solidFill>
                  <a:srgbClr val="002060"/>
                </a:solidFill>
              </a:rPr>
              <a:t>bölümler </a:t>
            </a:r>
            <a:r>
              <a:rPr lang="tr-TR" sz="1400" dirty="0">
                <a:solidFill>
                  <a:srgbClr val="002060"/>
                </a:solidFill>
              </a:rPr>
              <a:t>kırmızı renkle gösterilmektedir. Kurum Yetkilisi soldaki menüden yukarıda görülen bölümleri bulur ve bilgi girişlerini yaparak kaydeder. Bilgi Girişi yapılan menüler gri bir renk 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35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rgun İstatistik\2016-2017\Meis\Ekran Alıntısı-2 (adre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rgun İstatistik\2016-2017\Meis\Ekran Alıntısı-3 (Tahsi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rgun İstatistik\2016-2017\Meis\Ekran Alıntısı-4 (BİNA 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6621" cy="64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8202488" cy="58395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1800" dirty="0" smtClean="0">
                <a:solidFill>
                  <a:srgbClr val="002060"/>
                </a:solidFill>
              </a:rPr>
              <a:t>2016-2017 Yılı MEİS Modülünden Bilgi Girişleri Bakanlığımız Strateji Geliştirme Başkanlığı’nın 10.10.2016 tarih ve 49614598-42-E.11078913 </a:t>
            </a:r>
            <a:r>
              <a:rPr lang="tr-TR" sz="1800" dirty="0">
                <a:solidFill>
                  <a:srgbClr val="002060"/>
                </a:solidFill>
              </a:rPr>
              <a:t>s</a:t>
            </a:r>
            <a:r>
              <a:rPr lang="tr-TR" sz="1800" dirty="0" smtClean="0">
                <a:solidFill>
                  <a:srgbClr val="002060"/>
                </a:solidFill>
              </a:rPr>
              <a:t>ayılı yazıları     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smtClean="0">
                <a:solidFill>
                  <a:srgbClr val="002060"/>
                </a:solidFill>
              </a:rPr>
              <a:t>   doğrultusunda ;</a:t>
            </a: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r>
              <a:rPr lang="tr-TR" b="1" dirty="0" smtClean="0">
                <a:solidFill>
                  <a:srgbClr val="002060"/>
                </a:solidFill>
              </a:rPr>
              <a:t>Kurumlar	: 10 Ekim - 6 Kasım 2016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İlçe MEM	</a:t>
            </a:r>
            <a:r>
              <a:rPr lang="tr-TR" smtClean="0">
                <a:solidFill>
                  <a:srgbClr val="002060"/>
                </a:solidFill>
              </a:rPr>
              <a:t>: </a:t>
            </a:r>
            <a:r>
              <a:rPr lang="tr-TR" b="1" smtClean="0">
                <a:solidFill>
                  <a:srgbClr val="002060"/>
                </a:solidFill>
              </a:rPr>
              <a:t>7 </a:t>
            </a:r>
            <a:r>
              <a:rPr lang="tr-TR" b="1" dirty="0" smtClean="0">
                <a:solidFill>
                  <a:srgbClr val="002060"/>
                </a:solidFill>
              </a:rPr>
              <a:t>Kasım - 20 Kasım 2016</a:t>
            </a:r>
          </a:p>
          <a:p>
            <a:pPr marL="0" indent="0">
              <a:buNone/>
            </a:pPr>
            <a:endParaRPr lang="tr-T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2060"/>
                </a:solidFill>
              </a:rPr>
              <a:t>    </a:t>
            </a:r>
            <a:r>
              <a:rPr lang="tr-TR" sz="1800" dirty="0" smtClean="0">
                <a:solidFill>
                  <a:srgbClr val="002060"/>
                </a:solidFill>
              </a:rPr>
              <a:t>tarihleri arasında bilgi girişi ve kurum onay işlemlerini yapacaklardır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smtClean="0">
                <a:solidFill>
                  <a:srgbClr val="C00000"/>
                </a:solidFill>
              </a:rPr>
              <a:t>Bilgi girişlerinden önce ilgi yazı ve tablolardaki açıklamalar </a:t>
            </a:r>
          </a:p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  dikkatlice okunmalıdır.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53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rgun İstatistik\2016-2017\Meis\ekran\MEİS Bina Kul.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rgun İstatistik\2016-2017\Meis\ekran\MEİS Bina Kul.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rgun İstatistik\2016-2017\Meis\ekran\MEİS Bina Kul.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76964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187624" y="4293096"/>
            <a:ext cx="6696744" cy="11521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9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rgun İstatistik\2016-2017\Meis\ekran\MEİS Bina Kul.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58909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36904" cy="539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55776" y="5229200"/>
            <a:ext cx="660007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*Kütüphanesi </a:t>
            </a:r>
            <a:r>
              <a:rPr lang="tr-TR" dirty="0">
                <a:solidFill>
                  <a:srgbClr val="002060"/>
                </a:solidFill>
              </a:rPr>
              <a:t>olan kurumlar mutlaka MEİS modülünde materyal bilgilerini girmelidirler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*Sınıflarda </a:t>
            </a:r>
            <a:r>
              <a:rPr lang="tr-TR" dirty="0">
                <a:solidFill>
                  <a:srgbClr val="002060"/>
                </a:solidFill>
              </a:rPr>
              <a:t>bulunan kitaplıklar vb. kesinlikle dahil edilmeyecektir. Kütüphane yok ise bu bölüm boş bırakılacaktır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55776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KÜTÜPHANE/MATERYAL EKRANI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96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7532"/>
            <a:ext cx="7848872" cy="595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11760" y="4046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KÜTÜPHANE/KULLANIM EKRANI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87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79712" y="47667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BİLİŞİM/İNTERNET VE ÇEVRE BİRİMLERİ EKRANI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3120219" y="3827326"/>
            <a:ext cx="32403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Tüm girişlerde veri yoksa boş </a:t>
            </a:r>
            <a:r>
              <a:rPr lang="tr-TR" dirty="0">
                <a:solidFill>
                  <a:srgbClr val="002060"/>
                </a:solidFill>
              </a:rPr>
              <a:t>bırakınız. </a:t>
            </a:r>
            <a:r>
              <a:rPr lang="tr-TR" dirty="0" smtClean="0">
                <a:solidFill>
                  <a:srgbClr val="002060"/>
                </a:solidFill>
              </a:rPr>
              <a:t> 0 (sıfır) girmeyiniz,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Sol Ok 2"/>
          <p:cNvSpPr/>
          <p:nvPr/>
        </p:nvSpPr>
        <p:spPr>
          <a:xfrm>
            <a:off x="8100392" y="4243367"/>
            <a:ext cx="360040" cy="1919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4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7" y="918012"/>
            <a:ext cx="8283996" cy="57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475656" y="36401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BİLGİSAYAR LABORATUARLARI/BT SINIFLARI EKRANI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23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48680"/>
            <a:ext cx="8280920" cy="5688632"/>
          </a:xfrm>
        </p:spPr>
        <p:txBody>
          <a:bodyPr>
            <a:noAutofit/>
          </a:bodyPr>
          <a:lstStyle/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sz="1800" dirty="0" smtClean="0">
                <a:solidFill>
                  <a:srgbClr val="002060"/>
                </a:solidFill>
              </a:rPr>
              <a:t>Motorlu Taşıt ve Sürücü Kursları, Özel </a:t>
            </a:r>
            <a:r>
              <a:rPr lang="tr-TR" sz="1800" dirty="0" err="1" smtClean="0">
                <a:solidFill>
                  <a:srgbClr val="002060"/>
                </a:solidFill>
              </a:rPr>
              <a:t>Etüd</a:t>
            </a:r>
            <a:r>
              <a:rPr lang="tr-TR" sz="1800" dirty="0" smtClean="0">
                <a:solidFill>
                  <a:srgbClr val="002060"/>
                </a:solidFill>
              </a:rPr>
              <a:t> Eğitim Merkezleri, Özel Muhtelif Kurslar, Özel Eğitim ve Rehabilitasyon Merkezleri  slaytlarda belirtilen bilgi ekranlarını doldurup kaydetmelidirler. </a:t>
            </a:r>
          </a:p>
          <a:p>
            <a:endParaRPr lang="tr-TR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pPr algn="just"/>
            <a:r>
              <a:rPr lang="tr-TR" sz="1800" dirty="0" smtClean="0">
                <a:solidFill>
                  <a:srgbClr val="002060"/>
                </a:solidFill>
              </a:rPr>
              <a:t>Özel Öğretim kurumlarındaki kursiyer sayılarına 1 Eylül 2015- 1 Eylül 2016 dönemindeki öğrenci sayıları yazılacaktır. (</a:t>
            </a:r>
            <a:r>
              <a:rPr lang="tr-TR" sz="1800" dirty="0" smtClean="0">
                <a:solidFill>
                  <a:srgbClr val="C00000"/>
                </a:solidFill>
              </a:rPr>
              <a:t>Mevcut öğrenci sayıları yazılmayacaktır</a:t>
            </a:r>
            <a:r>
              <a:rPr lang="tr-TR" sz="1800" dirty="0" smtClean="0">
                <a:solidFill>
                  <a:srgbClr val="002060"/>
                </a:solidFill>
              </a:rPr>
              <a:t>.)</a:t>
            </a:r>
          </a:p>
          <a:p>
            <a:pPr marL="0" indent="0" algn="just">
              <a:buNone/>
            </a:pPr>
            <a:endParaRPr lang="tr-TR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r>
              <a:rPr lang="tr-TR" sz="1800" dirty="0" smtClean="0">
                <a:solidFill>
                  <a:srgbClr val="002060"/>
                </a:solidFill>
              </a:rPr>
              <a:t>Özel Öğretim kurumlarında personel, öğretmen ve öğretici sayılarına </a:t>
            </a:r>
            <a:r>
              <a:rPr lang="tr-TR" sz="1800" dirty="0" smtClean="0">
                <a:solidFill>
                  <a:srgbClr val="C00000"/>
                </a:solidFill>
              </a:rPr>
              <a:t>formun doldurulduğu tarihteki bilgiler </a:t>
            </a:r>
            <a:r>
              <a:rPr lang="tr-TR" sz="1800" dirty="0" smtClean="0">
                <a:solidFill>
                  <a:srgbClr val="002060"/>
                </a:solidFill>
              </a:rPr>
              <a:t>girilecektir.</a:t>
            </a: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r>
              <a:rPr lang="tr-TR" sz="1800" dirty="0" smtClean="0">
                <a:solidFill>
                  <a:srgbClr val="002060"/>
                </a:solidFill>
              </a:rPr>
              <a:t>(Lojman Durumu, Bilgisayar Laboratuarları/ BT Sınıfları, vb. ekranlarda herhangi bir bilgi girişi yapmayacaklarsa boş olarak kaydedeceklerdir.)</a:t>
            </a:r>
          </a:p>
          <a:p>
            <a:endParaRPr lang="tr-TR" sz="1800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B05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8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09478" y="548680"/>
            <a:ext cx="5400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MOTORLU TAŞIT ve SÜRÜCÜ KURSLARI</a:t>
            </a:r>
            <a:endParaRPr lang="tr-TR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0" y="1196753"/>
            <a:ext cx="8867775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476672"/>
            <a:ext cx="7992888" cy="5760640"/>
          </a:xfrm>
        </p:spPr>
        <p:txBody>
          <a:bodyPr>
            <a:normAutofit/>
          </a:bodyPr>
          <a:lstStyle/>
          <a:p>
            <a:r>
              <a:rPr lang="tr-TR" altLang="tr-TR" sz="1800" dirty="0" smtClean="0">
                <a:solidFill>
                  <a:srgbClr val="002060"/>
                </a:solidFill>
              </a:rPr>
              <a:t>2016 </a:t>
            </a:r>
            <a:r>
              <a:rPr lang="tr-TR" altLang="tr-TR" sz="1800" dirty="0">
                <a:solidFill>
                  <a:srgbClr val="002060"/>
                </a:solidFill>
              </a:rPr>
              <a:t>– </a:t>
            </a:r>
            <a:r>
              <a:rPr lang="tr-TR" altLang="tr-TR" sz="1800" dirty="0" smtClean="0">
                <a:solidFill>
                  <a:srgbClr val="002060"/>
                </a:solidFill>
              </a:rPr>
              <a:t>2017 </a:t>
            </a:r>
            <a:r>
              <a:rPr lang="tr-TR" altLang="tr-TR" sz="1800" dirty="0">
                <a:solidFill>
                  <a:srgbClr val="002060"/>
                </a:solidFill>
              </a:rPr>
              <a:t>Eğitim Öğretim Yılı Eğitim </a:t>
            </a:r>
            <a:r>
              <a:rPr lang="tr-TR" altLang="tr-TR" sz="1800" dirty="0" smtClean="0">
                <a:solidFill>
                  <a:srgbClr val="002060"/>
                </a:solidFill>
              </a:rPr>
              <a:t>İstatistikleri;</a:t>
            </a:r>
            <a:endParaRPr lang="tr-TR" altLang="tr-TR" sz="1800" dirty="0">
              <a:solidFill>
                <a:srgbClr val="002060"/>
              </a:solidFill>
            </a:endParaRPr>
          </a:p>
          <a:p>
            <a:endParaRPr lang="tr-TR" altLang="tr-TR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altLang="tr-TR" dirty="0">
                <a:solidFill>
                  <a:srgbClr val="002060"/>
                </a:solidFill>
              </a:rPr>
              <a:t>	* </a:t>
            </a:r>
            <a:r>
              <a:rPr lang="tr-TR" altLang="tr-TR" b="1" dirty="0" smtClean="0">
                <a:solidFill>
                  <a:schemeClr val="accent1"/>
                </a:solidFill>
              </a:rPr>
              <a:t>e- </a:t>
            </a:r>
            <a:r>
              <a:rPr lang="tr-TR" altLang="tr-TR" b="1" dirty="0">
                <a:solidFill>
                  <a:schemeClr val="accent1"/>
                </a:solidFill>
              </a:rPr>
              <a:t>Okul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>
                <a:solidFill>
                  <a:srgbClr val="002060"/>
                </a:solidFill>
              </a:rPr>
              <a:t>Yönetim Bilgi Sistemi </a:t>
            </a:r>
          </a:p>
          <a:p>
            <a:pPr marL="0" indent="0">
              <a:buNone/>
            </a:pPr>
            <a:r>
              <a:rPr lang="tr-TR" altLang="tr-TR" dirty="0" smtClean="0">
                <a:solidFill>
                  <a:srgbClr val="002060"/>
                </a:solidFill>
              </a:rPr>
              <a:t>	*</a:t>
            </a:r>
            <a:r>
              <a:rPr lang="tr-TR" altLang="tr-TR" b="1" dirty="0" smtClean="0">
                <a:solidFill>
                  <a:srgbClr val="002060"/>
                </a:solidFill>
              </a:rPr>
              <a:t> </a:t>
            </a:r>
            <a:r>
              <a:rPr lang="tr-TR" altLang="tr-TR" b="1" dirty="0" smtClean="0">
                <a:solidFill>
                  <a:schemeClr val="accent1"/>
                </a:solidFill>
              </a:rPr>
              <a:t>MEİS</a:t>
            </a:r>
            <a:r>
              <a:rPr lang="tr-TR" altLang="tr-TR" b="1" dirty="0" smtClean="0">
                <a:solidFill>
                  <a:srgbClr val="002060"/>
                </a:solidFill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</a:rPr>
              <a:t>Modülü</a:t>
            </a:r>
            <a:endParaRPr lang="tr-TR" alt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altLang="tr-TR" dirty="0">
                <a:solidFill>
                  <a:srgbClr val="002060"/>
                </a:solidFill>
              </a:rPr>
              <a:t>	</a:t>
            </a:r>
            <a:r>
              <a:rPr lang="tr-TR" altLang="tr-TR" dirty="0" smtClean="0">
                <a:solidFill>
                  <a:srgbClr val="002060"/>
                </a:solidFill>
              </a:rPr>
              <a:t>* </a:t>
            </a:r>
            <a:r>
              <a:rPr lang="tr-TR" altLang="tr-TR" b="1" dirty="0" smtClean="0">
                <a:solidFill>
                  <a:schemeClr val="accent1"/>
                </a:solidFill>
              </a:rPr>
              <a:t>e-Yaygın</a:t>
            </a:r>
            <a:r>
              <a:rPr lang="tr-TR" altLang="tr-TR" dirty="0" smtClean="0">
                <a:solidFill>
                  <a:srgbClr val="002060"/>
                </a:solidFill>
              </a:rPr>
              <a:t> </a:t>
            </a:r>
            <a:r>
              <a:rPr lang="tr-TR" altLang="tr-TR" dirty="0">
                <a:solidFill>
                  <a:srgbClr val="002060"/>
                </a:solidFill>
              </a:rPr>
              <a:t>Modülü</a:t>
            </a:r>
          </a:p>
          <a:p>
            <a:pPr marL="0" indent="0">
              <a:buNone/>
            </a:pPr>
            <a:r>
              <a:rPr lang="tr-TR" altLang="tr-TR" dirty="0">
                <a:solidFill>
                  <a:srgbClr val="002060"/>
                </a:solidFill>
              </a:rPr>
              <a:t>	</a:t>
            </a:r>
            <a:r>
              <a:rPr lang="tr-TR" altLang="tr-TR" sz="1800" dirty="0" smtClean="0">
                <a:solidFill>
                  <a:srgbClr val="002060"/>
                </a:solidFill>
              </a:rPr>
              <a:t>     kullanılarak </a:t>
            </a:r>
            <a:r>
              <a:rPr lang="tr-TR" altLang="tr-TR" sz="1800" dirty="0">
                <a:solidFill>
                  <a:srgbClr val="002060"/>
                </a:solidFill>
              </a:rPr>
              <a:t>derlenecektir. </a:t>
            </a:r>
            <a:endParaRPr lang="tr-TR" altLang="tr-TR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altLang="tr-TR" dirty="0" smtClean="0"/>
          </a:p>
          <a:p>
            <a:pPr marL="0" indent="0">
              <a:buNone/>
            </a:pPr>
            <a:r>
              <a:rPr lang="tr-TR" altLang="tr-TR" dirty="0" smtClean="0"/>
              <a:t> </a:t>
            </a:r>
            <a:r>
              <a:rPr lang="tr-TR" sz="3200" b="1" i="1" dirty="0" smtClean="0">
                <a:solidFill>
                  <a:srgbClr val="C00000"/>
                </a:solidFill>
              </a:rPr>
              <a:t>2016-2017  </a:t>
            </a:r>
            <a:r>
              <a:rPr lang="tr-TR" sz="3200" b="1" i="1" dirty="0">
                <a:solidFill>
                  <a:srgbClr val="C00000"/>
                </a:solidFill>
              </a:rPr>
              <a:t>Eğitim ve öğretim </a:t>
            </a:r>
            <a:r>
              <a:rPr lang="tr-TR" sz="3200" b="1" i="1" dirty="0" smtClean="0">
                <a:solidFill>
                  <a:srgbClr val="C00000"/>
                </a:solidFill>
              </a:rPr>
              <a:t>yılında; </a:t>
            </a:r>
          </a:p>
          <a:p>
            <a:pPr marL="0" indent="0" algn="just">
              <a:buNone/>
            </a:pPr>
            <a:r>
              <a:rPr lang="tr-TR" altLang="tr-TR" b="1" i="1" dirty="0">
                <a:solidFill>
                  <a:srgbClr val="C00000"/>
                </a:solidFill>
              </a:rPr>
              <a:t> </a:t>
            </a:r>
            <a:r>
              <a:rPr lang="tr-TR" altLang="tr-TR" sz="1800" dirty="0" smtClean="0">
                <a:solidFill>
                  <a:srgbClr val="002060"/>
                </a:solidFill>
              </a:rPr>
              <a:t>Bilgilerin </a:t>
            </a:r>
            <a:r>
              <a:rPr lang="tr-TR" altLang="tr-TR" sz="1800" dirty="0">
                <a:solidFill>
                  <a:srgbClr val="002060"/>
                </a:solidFill>
              </a:rPr>
              <a:t>elektronik ortamda doğru alınabilmesi </a:t>
            </a:r>
            <a:r>
              <a:rPr lang="tr-TR" altLang="tr-TR" sz="1800" dirty="0" smtClean="0">
                <a:solidFill>
                  <a:srgbClr val="002060"/>
                </a:solidFill>
              </a:rPr>
              <a:t>ve güvenilir</a:t>
            </a:r>
            <a:r>
              <a:rPr lang="tr-TR" altLang="tr-TR" sz="1800" dirty="0">
                <a:solidFill>
                  <a:srgbClr val="002060"/>
                </a:solidFill>
              </a:rPr>
              <a:t>, </a:t>
            </a:r>
            <a:r>
              <a:rPr lang="tr-TR" altLang="tr-TR" sz="1800" dirty="0" smtClean="0">
                <a:solidFill>
                  <a:srgbClr val="002060"/>
                </a:solidFill>
              </a:rPr>
              <a:t>tutarlı </a:t>
            </a:r>
            <a:r>
              <a:rPr lang="tr-TR" altLang="tr-TR" sz="1800" dirty="0">
                <a:solidFill>
                  <a:srgbClr val="002060"/>
                </a:solidFill>
              </a:rPr>
              <a:t>istatistikler </a:t>
            </a:r>
            <a:r>
              <a:rPr lang="tr-TR" altLang="tr-TR" sz="1800" dirty="0" smtClean="0">
                <a:solidFill>
                  <a:srgbClr val="002060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tr-TR" altLang="tr-TR" sz="1800" dirty="0">
                <a:solidFill>
                  <a:srgbClr val="002060"/>
                </a:solidFill>
              </a:rPr>
              <a:t> </a:t>
            </a:r>
            <a:r>
              <a:rPr lang="tr-TR" altLang="tr-TR" sz="1800" dirty="0" smtClean="0">
                <a:solidFill>
                  <a:srgbClr val="002060"/>
                </a:solidFill>
              </a:rPr>
              <a:t>üretilebilmesi </a:t>
            </a:r>
            <a:r>
              <a:rPr lang="tr-TR" altLang="tr-TR" sz="1800" dirty="0">
                <a:solidFill>
                  <a:srgbClr val="002060"/>
                </a:solidFill>
              </a:rPr>
              <a:t>için </a:t>
            </a:r>
            <a:r>
              <a:rPr lang="tr-TR" altLang="tr-TR" sz="1800" b="1" dirty="0">
                <a:solidFill>
                  <a:srgbClr val="002060"/>
                </a:solidFill>
              </a:rPr>
              <a:t>İl / İlçe Milli </a:t>
            </a:r>
            <a:r>
              <a:rPr lang="tr-TR" altLang="tr-TR" sz="1800" b="1" dirty="0" smtClean="0">
                <a:solidFill>
                  <a:srgbClr val="002060"/>
                </a:solidFill>
              </a:rPr>
              <a:t> Eğitim Müdürlükleri ile </a:t>
            </a:r>
            <a:r>
              <a:rPr lang="tr-TR" altLang="tr-TR" sz="1800" b="1" dirty="0">
                <a:solidFill>
                  <a:srgbClr val="002060"/>
                </a:solidFill>
              </a:rPr>
              <a:t>okul ve </a:t>
            </a:r>
            <a:r>
              <a:rPr lang="tr-TR" altLang="tr-TR" sz="1800" b="1" dirty="0" smtClean="0">
                <a:solidFill>
                  <a:srgbClr val="002060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tr-TR" altLang="tr-TR" sz="1800" b="1" dirty="0">
                <a:solidFill>
                  <a:srgbClr val="002060"/>
                </a:solidFill>
              </a:rPr>
              <a:t> </a:t>
            </a:r>
            <a:r>
              <a:rPr lang="tr-TR" altLang="tr-TR" sz="1800" b="1" dirty="0" smtClean="0">
                <a:solidFill>
                  <a:srgbClr val="002060"/>
                </a:solidFill>
              </a:rPr>
              <a:t>kurumlarımızın</a:t>
            </a:r>
            <a:r>
              <a:rPr lang="tr-TR" altLang="tr-TR" sz="1800" dirty="0" smtClean="0">
                <a:solidFill>
                  <a:srgbClr val="002060"/>
                </a:solidFill>
              </a:rPr>
              <a:t> </a:t>
            </a:r>
            <a:r>
              <a:rPr lang="tr-TR" altLang="tr-TR" sz="1800" dirty="0">
                <a:solidFill>
                  <a:srgbClr val="002060"/>
                </a:solidFill>
              </a:rPr>
              <a:t>yapması </a:t>
            </a:r>
            <a:r>
              <a:rPr lang="tr-TR" altLang="tr-TR" sz="1800" dirty="0" smtClean="0">
                <a:solidFill>
                  <a:srgbClr val="002060"/>
                </a:solidFill>
              </a:rPr>
              <a:t>gereken </a:t>
            </a:r>
            <a:r>
              <a:rPr lang="tr-TR" altLang="tr-TR" sz="1800" dirty="0">
                <a:solidFill>
                  <a:srgbClr val="002060"/>
                </a:solidFill>
              </a:rPr>
              <a:t>işlemler aşağıda açıklanmıştır</a:t>
            </a:r>
            <a:r>
              <a:rPr lang="tr-TR" altLang="tr-TR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5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1400140"/>
            <a:ext cx="9040465" cy="545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699792" y="548680"/>
            <a:ext cx="403244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000" b="1"/>
            </a:lvl1pPr>
          </a:lstStyle>
          <a:p>
            <a:r>
              <a:rPr lang="tr-TR" dirty="0"/>
              <a:t>ETÜD EĞİTİM MERKEZLERİ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7504" y="616530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3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55776" y="425684"/>
            <a:ext cx="367240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000" b="1"/>
            </a:lvl1pPr>
          </a:lstStyle>
          <a:p>
            <a:r>
              <a:rPr lang="tr-TR" dirty="0"/>
              <a:t>ÖZEL MUHTELİF KURSLAR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9" y="992163"/>
            <a:ext cx="8324850" cy="585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80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568424"/>
            <a:ext cx="6696744" cy="40011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ÖZEL EĞİTİM ve REHABİLİTASYON MERKEZLERİ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" y="980728"/>
            <a:ext cx="86487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57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547950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1800" dirty="0" smtClean="0">
                <a:solidFill>
                  <a:srgbClr val="002060"/>
                </a:solidFill>
              </a:rPr>
              <a:t>2016-2017 Eğitim-Öğretim dönemine ait İstatistiki veriler okul ve kurumlarca 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smtClean="0">
                <a:solidFill>
                  <a:srgbClr val="002060"/>
                </a:solidFill>
              </a:rPr>
              <a:t>    girilen veriler doğrultusunda oluşmaktadır. </a:t>
            </a: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tr-TR" sz="1800" dirty="0" smtClean="0">
                <a:solidFill>
                  <a:srgbClr val="002060"/>
                </a:solidFill>
              </a:rPr>
              <a:t>Veriler Bakanlığımız Strateji Geliştirme Başkanlığı’nca 01/10/2016 tarihi 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1800" dirty="0" smtClean="0">
                <a:solidFill>
                  <a:srgbClr val="002060"/>
                </a:solidFill>
              </a:rPr>
              <a:t>    itibariyle esas alınacaktır.</a:t>
            </a: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tr-TR" sz="1800" smtClean="0">
                <a:solidFill>
                  <a:srgbClr val="002060"/>
                </a:solidFill>
              </a:rPr>
              <a:t>Müdürlüğümüzce kurumlarınıza </a:t>
            </a:r>
            <a:r>
              <a:rPr lang="tr-TR" sz="1800" dirty="0" smtClean="0">
                <a:solidFill>
                  <a:srgbClr val="002060"/>
                </a:solidFill>
              </a:rPr>
              <a:t>yapılacak olan duyurudan </a:t>
            </a:r>
            <a:r>
              <a:rPr lang="tr-TR" sz="1800" dirty="0">
                <a:solidFill>
                  <a:srgbClr val="002060"/>
                </a:solidFill>
              </a:rPr>
              <a:t>sonra </a:t>
            </a:r>
            <a:r>
              <a:rPr lang="tr-TR" sz="1800" dirty="0" smtClean="0">
                <a:solidFill>
                  <a:srgbClr val="C00000"/>
                </a:solidFill>
              </a:rPr>
              <a:t>MEİS Sorgu  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C00000"/>
                </a:solidFill>
              </a:rPr>
              <a:t> </a:t>
            </a:r>
            <a:r>
              <a:rPr lang="tr-TR" sz="1800" dirty="0" smtClean="0">
                <a:solidFill>
                  <a:srgbClr val="C00000"/>
                </a:solidFill>
              </a:rPr>
              <a:t>    Modülünden raporlarınızı çekebilirsiniz. </a:t>
            </a:r>
          </a:p>
          <a:p>
            <a:pPr marL="0" indent="0">
              <a:buNone/>
            </a:pPr>
            <a:endParaRPr lang="tr-TR" sz="1800" dirty="0">
              <a:solidFill>
                <a:srgbClr val="C00000"/>
              </a:solidFill>
            </a:endParaRPr>
          </a:p>
          <a:p>
            <a:r>
              <a:rPr lang="tr-TR" sz="1800" dirty="0" smtClean="0">
                <a:solidFill>
                  <a:srgbClr val="002060"/>
                </a:solidFill>
              </a:rPr>
              <a:t>Tutarlı bilgi sağlanması amacıyla yıl boyunca bu verilerin kullanılması gerekmektedir.</a:t>
            </a:r>
          </a:p>
          <a:p>
            <a:pPr marL="0" indent="0"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9508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5479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rgbClr val="003399"/>
                </a:solidFill>
              </a:rPr>
              <a:t>TEŞEKKÜR EDERİZ</a:t>
            </a:r>
            <a:endParaRPr lang="tr-TR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836712"/>
            <a:ext cx="7920880" cy="5328592"/>
          </a:xfrm>
        </p:spPr>
        <p:txBody>
          <a:bodyPr>
            <a:normAutofit fontScale="92500" lnSpcReduction="20000"/>
          </a:bodyPr>
          <a:lstStyle/>
          <a:p>
            <a:endParaRPr lang="tr-TR" altLang="tr-TR" dirty="0" smtClean="0"/>
          </a:p>
          <a:p>
            <a:r>
              <a:rPr lang="tr-TR" altLang="tr-TR" dirty="0" smtClean="0">
                <a:solidFill>
                  <a:srgbClr val="002060"/>
                </a:solidFill>
              </a:rPr>
              <a:t>İlimiz bünyesinde yer alan tüm </a:t>
            </a:r>
            <a:r>
              <a:rPr lang="tr-TR" altLang="tr-TR" b="1" dirty="0" smtClean="0">
                <a:solidFill>
                  <a:srgbClr val="002060"/>
                </a:solidFill>
              </a:rPr>
              <a:t>resmi, özel ve bağımsız</a:t>
            </a:r>
            <a:r>
              <a:rPr lang="tr-TR" altLang="tr-TR" dirty="0" smtClean="0">
                <a:solidFill>
                  <a:srgbClr val="002060"/>
                </a:solidFill>
              </a:rPr>
              <a:t> Anaokulları, İlkokul</a:t>
            </a:r>
            <a:r>
              <a:rPr lang="tr-TR" altLang="tr-TR" dirty="0">
                <a:solidFill>
                  <a:srgbClr val="002060"/>
                </a:solidFill>
              </a:rPr>
              <a:t>, Ortaokul ve tüm Ortaöğretim </a:t>
            </a:r>
            <a:r>
              <a:rPr lang="tr-TR" altLang="tr-TR" dirty="0" smtClean="0">
                <a:solidFill>
                  <a:srgbClr val="002060"/>
                </a:solidFill>
              </a:rPr>
              <a:t>Kurumları;</a:t>
            </a:r>
            <a:endParaRPr lang="tr-TR" altLang="tr-TR" dirty="0">
              <a:solidFill>
                <a:srgbClr val="002060"/>
              </a:solidFill>
            </a:endParaRPr>
          </a:p>
          <a:p>
            <a:endParaRPr lang="tr-TR" altLang="tr-TR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altLang="tr-TR" b="1" dirty="0" smtClean="0">
                <a:solidFill>
                  <a:srgbClr val="002060"/>
                </a:solidFill>
              </a:rPr>
              <a:t>Öğrenci bilgileri</a:t>
            </a:r>
            <a:r>
              <a:rPr lang="tr-TR" altLang="tr-TR" dirty="0" smtClean="0">
                <a:solidFill>
                  <a:srgbClr val="002060"/>
                </a:solidFill>
              </a:rPr>
              <a:t> bilgi </a:t>
            </a:r>
            <a:r>
              <a:rPr lang="tr-TR" altLang="tr-TR" dirty="0">
                <a:solidFill>
                  <a:srgbClr val="002060"/>
                </a:solidFill>
              </a:rPr>
              <a:t>girişi; </a:t>
            </a:r>
            <a:r>
              <a:rPr lang="tr-TR" altLang="tr-TR" b="1" dirty="0">
                <a:solidFill>
                  <a:srgbClr val="C00000"/>
                </a:solidFill>
              </a:rPr>
              <a:t>e-Okul</a:t>
            </a:r>
            <a:r>
              <a:rPr lang="tr-TR" altLang="tr-TR" b="1" dirty="0">
                <a:solidFill>
                  <a:srgbClr val="002060"/>
                </a:solidFill>
              </a:rPr>
              <a:t> </a:t>
            </a:r>
            <a:r>
              <a:rPr lang="tr-TR" altLang="tr-TR" b="1" dirty="0" smtClean="0">
                <a:solidFill>
                  <a:srgbClr val="002060"/>
                </a:solidFill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</a:rPr>
              <a:t>Modülünden, </a:t>
            </a:r>
          </a:p>
          <a:p>
            <a:pPr marL="457200" indent="-457200">
              <a:buFont typeface="+mj-lt"/>
              <a:buAutoNum type="arabicPeriod"/>
            </a:pPr>
            <a:r>
              <a:rPr lang="tr-TR" altLang="tr-TR" u="sng" dirty="0" smtClean="0">
                <a:solidFill>
                  <a:srgbClr val="002060"/>
                </a:solidFill>
              </a:rPr>
              <a:t>H.E.M hariç Tüm </a:t>
            </a:r>
            <a:r>
              <a:rPr lang="tr-TR" altLang="tr-TR" u="sng" dirty="0">
                <a:solidFill>
                  <a:srgbClr val="002060"/>
                </a:solidFill>
              </a:rPr>
              <a:t>kurumların </a:t>
            </a:r>
            <a:r>
              <a:rPr lang="tr-TR" altLang="tr-TR" b="1" dirty="0" smtClean="0">
                <a:solidFill>
                  <a:srgbClr val="002060"/>
                </a:solidFill>
              </a:rPr>
              <a:t>Bina </a:t>
            </a:r>
            <a:r>
              <a:rPr lang="tr-TR" altLang="tr-TR" b="1" dirty="0">
                <a:solidFill>
                  <a:srgbClr val="002060"/>
                </a:solidFill>
              </a:rPr>
              <a:t>bilgileri </a:t>
            </a:r>
            <a:r>
              <a:rPr lang="tr-TR" altLang="tr-TR" dirty="0">
                <a:solidFill>
                  <a:srgbClr val="002060"/>
                </a:solidFill>
              </a:rPr>
              <a:t>(bina durumu, bina </a:t>
            </a:r>
            <a:r>
              <a:rPr lang="tr-TR" altLang="tr-TR" dirty="0" smtClean="0">
                <a:solidFill>
                  <a:srgbClr val="002060"/>
                </a:solidFill>
              </a:rPr>
              <a:t>kullanımı,     tahsis durumu</a:t>
            </a:r>
            <a:r>
              <a:rPr lang="tr-TR" altLang="tr-TR" dirty="0">
                <a:solidFill>
                  <a:srgbClr val="002060"/>
                </a:solidFill>
              </a:rPr>
              <a:t>, lojman durumu</a:t>
            </a:r>
            <a:r>
              <a:rPr lang="tr-TR" altLang="tr-TR" dirty="0" smtClean="0">
                <a:solidFill>
                  <a:srgbClr val="002060"/>
                </a:solidFill>
              </a:rPr>
              <a:t>) </a:t>
            </a:r>
            <a:r>
              <a:rPr lang="tr-TR" altLang="tr-TR" b="1" dirty="0">
                <a:solidFill>
                  <a:srgbClr val="C00000"/>
                </a:solidFill>
              </a:rPr>
              <a:t>MEİS</a:t>
            </a:r>
            <a:r>
              <a:rPr lang="tr-TR" altLang="tr-TR" b="1" dirty="0">
                <a:solidFill>
                  <a:srgbClr val="002060"/>
                </a:solidFill>
              </a:rPr>
              <a:t> modülünden</a:t>
            </a:r>
            <a:endParaRPr lang="tr-TR" altLang="tr-TR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altLang="tr-TR" b="1" dirty="0" smtClean="0">
                <a:solidFill>
                  <a:srgbClr val="002060"/>
                </a:solidFill>
              </a:rPr>
              <a:t>Eğitim </a:t>
            </a:r>
            <a:r>
              <a:rPr lang="tr-TR" altLang="tr-TR" b="1" dirty="0">
                <a:solidFill>
                  <a:srgbClr val="002060"/>
                </a:solidFill>
              </a:rPr>
              <a:t>Olanakları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  <a:r>
              <a:rPr lang="tr-TR" altLang="tr-TR" dirty="0" smtClean="0">
                <a:solidFill>
                  <a:srgbClr val="002060"/>
                </a:solidFill>
              </a:rPr>
              <a:t>  (</a:t>
            </a:r>
            <a:r>
              <a:rPr lang="tr-TR" altLang="tr-TR" dirty="0">
                <a:solidFill>
                  <a:srgbClr val="002060"/>
                </a:solidFill>
              </a:rPr>
              <a:t>Kütüphane/Materyal, Kütüphane Kullanım </a:t>
            </a:r>
            <a:r>
              <a:rPr lang="tr-TR" altLang="tr-TR" dirty="0" smtClean="0">
                <a:solidFill>
                  <a:srgbClr val="002060"/>
                </a:solidFill>
              </a:rPr>
              <a:t>ile Bilişim/İnternet </a:t>
            </a:r>
            <a:r>
              <a:rPr lang="tr-TR" altLang="tr-TR" dirty="0">
                <a:solidFill>
                  <a:srgbClr val="002060"/>
                </a:solidFill>
              </a:rPr>
              <a:t>ve Çevre Bilimleri, Bilgisayar </a:t>
            </a:r>
            <a:r>
              <a:rPr lang="tr-TR" altLang="tr-TR" dirty="0" smtClean="0">
                <a:solidFill>
                  <a:srgbClr val="002060"/>
                </a:solidFill>
              </a:rPr>
              <a:t>Laboratuvarları</a:t>
            </a:r>
            <a:r>
              <a:rPr lang="tr-TR" altLang="tr-TR" dirty="0">
                <a:solidFill>
                  <a:srgbClr val="002060"/>
                </a:solidFill>
              </a:rPr>
              <a:t>) bilgi girişleri ise </a:t>
            </a:r>
            <a:r>
              <a:rPr lang="tr-TR" altLang="tr-TR" b="1" dirty="0" smtClean="0">
                <a:solidFill>
                  <a:srgbClr val="C00000"/>
                </a:solidFill>
              </a:rPr>
              <a:t>MEİS</a:t>
            </a:r>
            <a:r>
              <a:rPr lang="tr-TR" altLang="tr-TR" b="1" dirty="0" smtClean="0">
                <a:solidFill>
                  <a:srgbClr val="002060"/>
                </a:solidFill>
              </a:rPr>
              <a:t> modülünden</a:t>
            </a:r>
            <a:r>
              <a:rPr lang="tr-TR" altLang="tr-TR" dirty="0" smtClean="0">
                <a:solidFill>
                  <a:srgbClr val="002060"/>
                </a:solidFill>
              </a:rPr>
              <a:t> yapılacaklardır.</a:t>
            </a:r>
          </a:p>
          <a:p>
            <a:pPr marL="0" indent="0">
              <a:buNone/>
            </a:pPr>
            <a:endParaRPr lang="tr-TR" altLang="tr-TR" dirty="0"/>
          </a:p>
          <a:p>
            <a:pPr marL="0" indent="0">
              <a:buNone/>
            </a:pPr>
            <a:r>
              <a:rPr lang="tr-TR" altLang="tr-TR" b="1" u="sng" dirty="0" smtClean="0">
                <a:solidFill>
                  <a:schemeClr val="accent1"/>
                </a:solidFill>
              </a:rPr>
              <a:t>NOT:  </a:t>
            </a:r>
            <a:r>
              <a:rPr lang="tr-TR" altLang="tr-TR" dirty="0" smtClean="0">
                <a:solidFill>
                  <a:schemeClr val="accent1"/>
                </a:solidFill>
              </a:rPr>
              <a:t>Bütün menülerde değişiklik yapılmasa bile  </a:t>
            </a:r>
            <a:r>
              <a:rPr lang="tr-TR" altLang="tr-TR" dirty="0" smtClean="0">
                <a:solidFill>
                  <a:srgbClr val="002060"/>
                </a:solidFill>
              </a:rPr>
              <a:t>(</a:t>
            </a:r>
            <a:r>
              <a:rPr lang="tr-TR" altLang="tr-TR" b="1" dirty="0" smtClean="0">
                <a:solidFill>
                  <a:srgbClr val="002060"/>
                </a:solidFill>
              </a:rPr>
              <a:t>o yılın </a:t>
            </a:r>
          </a:p>
          <a:p>
            <a:pPr marL="0" indent="0">
              <a:buNone/>
            </a:pPr>
            <a:r>
              <a:rPr lang="tr-TR" altLang="tr-TR" b="1" dirty="0">
                <a:solidFill>
                  <a:srgbClr val="002060"/>
                </a:solidFill>
              </a:rPr>
              <a:t> </a:t>
            </a:r>
            <a:r>
              <a:rPr lang="tr-TR" altLang="tr-TR" b="1" dirty="0" smtClean="0">
                <a:solidFill>
                  <a:srgbClr val="002060"/>
                </a:solidFill>
              </a:rPr>
              <a:t>           verilerinin güncellendiğine dair</a:t>
            </a:r>
            <a:r>
              <a:rPr lang="tr-TR" altLang="tr-TR" dirty="0" smtClean="0">
                <a:solidFill>
                  <a:srgbClr val="002060"/>
                </a:solidFill>
              </a:rPr>
              <a:t>)</a:t>
            </a:r>
            <a:r>
              <a:rPr lang="tr-TR" altLang="tr-TR" dirty="0" smtClean="0">
                <a:solidFill>
                  <a:schemeClr val="accent1"/>
                </a:solidFill>
              </a:rPr>
              <a:t> kaydet butonuna  </a:t>
            </a:r>
          </a:p>
          <a:p>
            <a:pPr marL="0" indent="0">
              <a:buNone/>
            </a:pP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smtClean="0">
                <a:solidFill>
                  <a:schemeClr val="accent1"/>
                </a:solidFill>
              </a:rPr>
              <a:t>           basılması gerekmektedir.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2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4664"/>
            <a:ext cx="7776864" cy="6093296"/>
          </a:xfrm>
        </p:spPr>
        <p:txBody>
          <a:bodyPr>
            <a:normAutofit fontScale="25000" lnSpcReduction="20000"/>
          </a:bodyPr>
          <a:lstStyle/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sz="7400" dirty="0" smtClean="0">
              <a:solidFill>
                <a:srgbClr val="002060"/>
              </a:solidFill>
            </a:endParaRPr>
          </a:p>
          <a:p>
            <a:endParaRPr lang="tr-TR" sz="7400" dirty="0">
              <a:solidFill>
                <a:srgbClr val="002060"/>
              </a:solidFill>
            </a:endParaRPr>
          </a:p>
          <a:p>
            <a:r>
              <a:rPr lang="tr-TR" sz="7200" dirty="0" smtClean="0">
                <a:solidFill>
                  <a:srgbClr val="002060"/>
                </a:solidFill>
              </a:rPr>
              <a:t>Bütün Resmi ve Özel Okullarımız; e-okul modülünde aday kayıt yaptıkları öğrencilerin </a:t>
            </a:r>
            <a:r>
              <a:rPr lang="tr-TR" sz="7200" dirty="0" smtClean="0">
                <a:solidFill>
                  <a:srgbClr val="C00000"/>
                </a:solidFill>
              </a:rPr>
              <a:t>kesin kayıt işlemlerini</a:t>
            </a:r>
            <a:r>
              <a:rPr lang="tr-TR" sz="7200" dirty="0" smtClean="0">
                <a:solidFill>
                  <a:srgbClr val="002060"/>
                </a:solidFill>
              </a:rPr>
              <a:t> bir an önce yapmaları gerekmektedir. (Özellikle okulöncesi öğrencileri)</a:t>
            </a:r>
          </a:p>
          <a:p>
            <a:pPr marL="0" indent="0">
              <a:buNone/>
            </a:pPr>
            <a:endParaRPr lang="tr-TR" sz="7200" dirty="0" smtClean="0">
              <a:solidFill>
                <a:srgbClr val="002060"/>
              </a:solidFill>
            </a:endParaRPr>
          </a:p>
          <a:p>
            <a:r>
              <a:rPr lang="tr-TR" sz="7200" dirty="0">
                <a:solidFill>
                  <a:srgbClr val="002060"/>
                </a:solidFill>
              </a:rPr>
              <a:t>Bütün Resmi ve Özel Okullarımız; e-okul </a:t>
            </a:r>
            <a:r>
              <a:rPr lang="tr-TR" sz="7200" dirty="0" smtClean="0">
                <a:solidFill>
                  <a:srgbClr val="002060"/>
                </a:solidFill>
              </a:rPr>
              <a:t>modülünde </a:t>
            </a:r>
            <a:r>
              <a:rPr lang="tr-TR" sz="7200" u="sng" dirty="0" smtClean="0">
                <a:solidFill>
                  <a:srgbClr val="002060"/>
                </a:solidFill>
              </a:rPr>
              <a:t>öğrencisi olmayan şubeleri mutlaka kapatmalıdır</a:t>
            </a:r>
            <a:r>
              <a:rPr lang="tr-TR" sz="7200" dirty="0" smtClean="0">
                <a:solidFill>
                  <a:srgbClr val="002060"/>
                </a:solidFill>
              </a:rPr>
              <a:t>. (Gerekirse kapatabilmek için pasif öğrencileri aktif bir şubeye aktarmalıdır.)</a:t>
            </a:r>
          </a:p>
          <a:p>
            <a:endParaRPr lang="tr-TR" sz="7200" dirty="0" smtClean="0">
              <a:solidFill>
                <a:srgbClr val="002060"/>
              </a:solidFill>
            </a:endParaRPr>
          </a:p>
          <a:p>
            <a:r>
              <a:rPr lang="tr-TR" sz="7200" dirty="0" smtClean="0">
                <a:solidFill>
                  <a:srgbClr val="002060"/>
                </a:solidFill>
              </a:rPr>
              <a:t>MEİS bilgi girişleri için okul müdürleri onay vermeden önce bilgileri mutlaka kontrol etmelidir.</a:t>
            </a:r>
          </a:p>
          <a:p>
            <a:pPr marL="0" indent="0">
              <a:buNone/>
            </a:pPr>
            <a:endParaRPr lang="tr-TR" sz="7200" dirty="0" smtClean="0">
              <a:solidFill>
                <a:srgbClr val="002060"/>
              </a:solidFill>
            </a:endParaRPr>
          </a:p>
          <a:p>
            <a:r>
              <a:rPr lang="tr-TR" sz="7200" dirty="0" smtClean="0">
                <a:solidFill>
                  <a:srgbClr val="002060"/>
                </a:solidFill>
              </a:rPr>
              <a:t>Bilgi girişlerinde hata yapılmamasına özen gösterilmelidir.(Sistem kapatılınca düzeltme yapılamamaktadır.)</a:t>
            </a:r>
          </a:p>
          <a:p>
            <a:endParaRPr lang="tr-TR" sz="7200" dirty="0" smtClean="0">
              <a:solidFill>
                <a:srgbClr val="002060"/>
              </a:solidFill>
            </a:endParaRPr>
          </a:p>
          <a:p>
            <a:r>
              <a:rPr lang="tr-TR" sz="7200" dirty="0" smtClean="0">
                <a:solidFill>
                  <a:srgbClr val="002060"/>
                </a:solidFill>
              </a:rPr>
              <a:t>Hatalı işlem yapan yetkililer hakkında gerekli yasal işlemler yapılacaktır.</a:t>
            </a:r>
          </a:p>
          <a:p>
            <a:endParaRPr lang="tr-TR" sz="8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sz="8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21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E-Okul Modülünden Güncelleme </a:t>
            </a:r>
          </a:p>
          <a:p>
            <a:pPr marL="0" indent="0">
              <a:buNone/>
            </a:pPr>
            <a:endParaRPr lang="tr-TR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3600" b="1" dirty="0">
                <a:solidFill>
                  <a:srgbClr val="002060"/>
                </a:solidFill>
              </a:rPr>
              <a:t> </a:t>
            </a:r>
            <a:r>
              <a:rPr lang="tr-TR" sz="3600" b="1" dirty="0" smtClean="0">
                <a:solidFill>
                  <a:srgbClr val="002060"/>
                </a:solidFill>
              </a:rPr>
              <a:t>   Yapılacak Menüler;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rgun İstatistik\2016-2017\Meis\Ekran Alıntısı 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2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2645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0" y="404664"/>
            <a:ext cx="7848871" cy="623877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</p:pic>
      <p:sp>
        <p:nvSpPr>
          <p:cNvPr id="4" name="Metin kutusu 3"/>
          <p:cNvSpPr txBox="1"/>
          <p:nvPr/>
        </p:nvSpPr>
        <p:spPr>
          <a:xfrm>
            <a:off x="2411760" y="5512415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  <a:latin typeface="Constantia" pitchFamily="18" charset="0"/>
              </a:rPr>
              <a:t>Tüm okullar öğretim şeklini seçip kaydetmek zorundadır. Ortaöğretim Kurumları ise </a:t>
            </a:r>
            <a:r>
              <a:rPr lang="tr-TR" b="1" dirty="0">
                <a:solidFill>
                  <a:schemeClr val="accent1"/>
                </a:solidFill>
                <a:latin typeface="Constantia" pitchFamily="18" charset="0"/>
              </a:rPr>
              <a:t>her </a:t>
            </a:r>
            <a:r>
              <a:rPr lang="tr-TR" b="1" dirty="0" smtClean="0">
                <a:solidFill>
                  <a:schemeClr val="accent1"/>
                </a:solidFill>
                <a:latin typeface="Constantia" pitchFamily="18" charset="0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Constantia" pitchFamily="18" charset="0"/>
              </a:rPr>
              <a:t>alt </a:t>
            </a:r>
            <a:r>
              <a:rPr lang="tr-TR" b="1" dirty="0" smtClean="0">
                <a:solidFill>
                  <a:schemeClr val="accent1"/>
                </a:solidFill>
                <a:latin typeface="Constantia" pitchFamily="18" charset="0"/>
              </a:rPr>
              <a:t>tür için </a:t>
            </a:r>
            <a:r>
              <a:rPr lang="tr-TR" dirty="0" smtClean="0">
                <a:solidFill>
                  <a:schemeClr val="accent1"/>
                </a:solidFill>
                <a:latin typeface="Constantia" pitchFamily="18" charset="0"/>
              </a:rPr>
              <a:t>öğretim şeklini seçip kaydedeceklerdir. </a:t>
            </a:r>
          </a:p>
        </p:txBody>
      </p:sp>
      <p:sp>
        <p:nvSpPr>
          <p:cNvPr id="18" name="Aşağı Ok 17"/>
          <p:cNvSpPr/>
          <p:nvPr/>
        </p:nvSpPr>
        <p:spPr>
          <a:xfrm rot="10800000">
            <a:off x="2692566" y="2091178"/>
            <a:ext cx="360040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kış Çizelgesi: Öteki İşlem 2"/>
          <p:cNvSpPr/>
          <p:nvPr/>
        </p:nvSpPr>
        <p:spPr>
          <a:xfrm>
            <a:off x="5220072" y="2142347"/>
            <a:ext cx="2808312" cy="617742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ol Ok 1"/>
          <p:cNvSpPr/>
          <p:nvPr/>
        </p:nvSpPr>
        <p:spPr>
          <a:xfrm>
            <a:off x="2411760" y="4941168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27564"/>
            <a:ext cx="1746170" cy="33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8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2126</TotalTime>
  <Words>875</Words>
  <Application>Microsoft Office PowerPoint</Application>
  <PresentationFormat>Ekran Gösterisi (4:3)</PresentationFormat>
  <Paragraphs>137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Constantia</vt:lpstr>
      <vt:lpstr>Impact</vt:lpstr>
      <vt:lpstr>Times New Roman</vt:lpstr>
      <vt:lpstr>NewsPrint</vt:lpstr>
      <vt:lpstr>Karacabey İlçe Milli Eğitim Müdürlüğü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ÖZEL EĞİTİM ve REHABİLİTASYON MERKEZLERİ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 İl Milli Eğitim Müdürlüğü</dc:title>
  <dc:creator>pc</dc:creator>
  <cp:lastModifiedBy>arif_dn@hotmail.com</cp:lastModifiedBy>
  <cp:revision>172</cp:revision>
  <dcterms:created xsi:type="dcterms:W3CDTF">2015-06-04T08:20:39Z</dcterms:created>
  <dcterms:modified xsi:type="dcterms:W3CDTF">2016-10-25T05:30:10Z</dcterms:modified>
</cp:coreProperties>
</file>